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62" r:id="rId4"/>
    <p:sldId id="261" r:id="rId5"/>
    <p:sldId id="258" r:id="rId6"/>
    <p:sldId id="266" r:id="rId7"/>
    <p:sldId id="264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851D2-1F13-4FBA-8352-A29A2CDD2610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BB8A3-5274-4518-B561-65CC20AC0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4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Julie and Clay introduce themselves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4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Julie set the scene for national picture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0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62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8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Clay</a:t>
            </a:r>
            <a:r>
              <a:rPr lang="en-GB" baseline="0" dirty="0" smtClean="0"/>
              <a:t> briefly run through care pathway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7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Julie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2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Julie introduce the workshop element the volunteers,</a:t>
            </a:r>
            <a:r>
              <a:rPr lang="en-GB" baseline="0" dirty="0" smtClean="0"/>
              <a:t> Julie and Clay to circulate around each group and give assistance where necessary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B8A3-5274-4518-B561-65CC20AC03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41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257F40-D876-48E4-AA0D-D9F7D9167C5C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71FBD9-CC9E-4665-8173-D8FF20CF49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700" b="1" dirty="0">
                <a:effectLst/>
                <a:latin typeface="Calibri"/>
                <a:ea typeface="Calibri"/>
                <a:cs typeface="Times New Roman"/>
              </a:rPr>
              <a:t>Clay </a:t>
            </a:r>
            <a:r>
              <a:rPr lang="en-GB" sz="3700" b="1" dirty="0" smtClean="0">
                <a:effectLst/>
                <a:latin typeface="Calibri"/>
                <a:ea typeface="Calibri"/>
                <a:cs typeface="Times New Roman"/>
              </a:rPr>
              <a:t>Frake CAMHS Specialist Nurse</a:t>
            </a:r>
          </a:p>
          <a:p>
            <a:r>
              <a:rPr lang="en-GB" sz="2400" dirty="0">
                <a:effectLst/>
                <a:latin typeface="Calibri"/>
                <a:ea typeface="Calibri"/>
                <a:cs typeface="Times New Roman"/>
              </a:rPr>
              <a:t>Registered Nurse and Family Therapist registered with the UKCP</a:t>
            </a:r>
            <a:endParaRPr lang="en-GB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en-GB" sz="3700" b="1" dirty="0" smtClean="0">
                <a:effectLst/>
                <a:latin typeface="Calibri"/>
                <a:cs typeface="Times New Roman"/>
              </a:rPr>
              <a:t>Julie Quincey Designated Nurse Safeguarding Adults and Children </a:t>
            </a:r>
          </a:p>
          <a:p>
            <a:r>
              <a:rPr lang="en-GB" sz="2400" b="1" dirty="0" smtClean="0">
                <a:effectLst/>
                <a:latin typeface="Calibri"/>
                <a:cs typeface="Times New Roman"/>
              </a:rPr>
              <a:t>Registered Nurse, Health Visitor BA in Child and Adolescent Mental Health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Responding to Self-Harm: workshop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7343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2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Lets now do some feedback and capture what you felt was useful with the policy</a:t>
            </a:r>
          </a:p>
          <a:p>
            <a:r>
              <a:rPr lang="en-GB" dirty="0" smtClean="0"/>
              <a:t>Finally using some scaling questions you will find on your tables 3 numbers, as a table I would like you to hold up which number best describes your group</a:t>
            </a:r>
          </a:p>
          <a:p>
            <a:r>
              <a:rPr lang="en-GB" dirty="0" smtClean="0"/>
              <a:t>1 you feel you would have no confidence in using the  procedure </a:t>
            </a:r>
          </a:p>
          <a:p>
            <a:r>
              <a:rPr lang="en-GB" dirty="0" smtClean="0"/>
              <a:t>2 now feel more knowledgeable and would know where to locate the procedures</a:t>
            </a:r>
          </a:p>
          <a:p>
            <a:r>
              <a:rPr lang="en-GB" dirty="0" smtClean="0"/>
              <a:t>3 feel confident in using the procedure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5965968"/>
            <a:ext cx="4752529" cy="55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6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National </a:t>
            </a:r>
            <a:r>
              <a:rPr lang="en-GB" dirty="0"/>
              <a:t>P</a:t>
            </a:r>
            <a:r>
              <a:rPr lang="en-GB" dirty="0" smtClean="0"/>
              <a:t>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estimated  that 10- 15% of young people in UK will self-harm</a:t>
            </a:r>
          </a:p>
          <a:p>
            <a:r>
              <a:rPr lang="en-GB" dirty="0" smtClean="0"/>
              <a:t>The vast majority will consist of superficial cutting and scratching, has no suicidal intent and  does not need specialist medical intervention</a:t>
            </a:r>
          </a:p>
          <a:p>
            <a:r>
              <a:rPr lang="en-GB" dirty="0" smtClean="0"/>
              <a:t>Every individual will have their own reasons but the self-harm is used to manage difficult emotions and stressful situations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5589240"/>
            <a:ext cx="7343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Self-harm as a coping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young people who use self-harm as a coping mechanism do not have a mental illness</a:t>
            </a:r>
          </a:p>
          <a:p>
            <a:r>
              <a:rPr lang="en-GB" dirty="0" smtClean="0"/>
              <a:t>It is important that young people who are acting with suicidal intent or engaging in behaviour that has potential  serious health consequences receive urgent medical attention</a:t>
            </a:r>
          </a:p>
          <a:p>
            <a:r>
              <a:rPr lang="en-GB" dirty="0" smtClean="0"/>
              <a:t>Young people with a suspected mental illness should be reviewed by their GP who can refer to specialist CAMHS  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589240"/>
            <a:ext cx="7343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5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response best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It is important that every individual receives timely, appropriate and evidence based help to manage their behaviour that promotes best outcomes </a:t>
            </a:r>
            <a:endParaRPr lang="en-GB" dirty="0"/>
          </a:p>
          <a:p>
            <a:r>
              <a:rPr lang="en-GB" dirty="0" smtClean="0"/>
              <a:t>The initial response to a disclosure of self-harm is key to a positive outcome. The young person should feel in control of the process to enable full engagement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733256"/>
            <a:ext cx="7343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is marked local variability in the approach of agencies to automatically informing parents when self-harm is </a:t>
            </a:r>
            <a:r>
              <a:rPr lang="en-GB" dirty="0" smtClean="0"/>
              <a:t>disclosed</a:t>
            </a:r>
            <a:r>
              <a:rPr lang="en-GB" dirty="0"/>
              <a:t> </a:t>
            </a:r>
            <a:r>
              <a:rPr lang="en-GB" dirty="0" smtClean="0"/>
              <a:t>which may have an adverse effect on outcomes</a:t>
            </a:r>
          </a:p>
          <a:p>
            <a:r>
              <a:rPr lang="en-GB" dirty="0" smtClean="0"/>
              <a:t>There is a well established School Nurse care pathway to manage self-harm that does not need specialist intervention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45224"/>
            <a:ext cx="73437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8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90648834"/>
              </p:ext>
            </p:extLst>
          </p:nvPr>
        </p:nvGraphicFramePr>
        <p:xfrm>
          <a:off x="1115616" y="381487"/>
          <a:ext cx="6840760" cy="601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r:id="rId3" imgW="5667122" imgH="8019837" progId="AcroExch.Document.7">
                  <p:embed/>
                </p:oleObj>
              </mc:Choice>
              <mc:Fallback>
                <p:oleObj name="Acrobat Document" r:id="rId3" imgW="5667122" imgH="801983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81487"/>
                        <a:ext cx="6840760" cy="6012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008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317822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4" imgW="8020016" imgH="5667355" progId="AcroExch.Document.7">
                  <p:embed/>
                </p:oleObj>
              </mc:Choice>
              <mc:Fallback>
                <p:oleObj name="Acrobat Document" r:id="rId4" imgW="8020016" imgH="566735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 not automatically inform parents without taking the young person’s views, competence and best interests into account.</a:t>
            </a:r>
            <a:r>
              <a:rPr lang="en-GB" b="1" dirty="0"/>
              <a:t> </a:t>
            </a:r>
            <a:endParaRPr lang="en-GB" dirty="0"/>
          </a:p>
          <a:p>
            <a:r>
              <a:rPr lang="en-GB" dirty="0"/>
              <a:t>do not automatically inform parents without taking the young person’s views, competence and best interests into account.</a:t>
            </a:r>
            <a:r>
              <a:rPr lang="en-GB" b="1" dirty="0"/>
              <a:t> </a:t>
            </a:r>
            <a:endParaRPr lang="en-GB" dirty="0"/>
          </a:p>
          <a:p>
            <a:r>
              <a:rPr lang="en-GB" dirty="0"/>
              <a:t>If there is any suicidal intent or need for specialist medical intervention inform parents, ensure the young person is seen urgently by appropriate services and follow the relevant LSCB guidelines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85553"/>
            <a:ext cx="6048671" cy="7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9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element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 your tables you will find a case study</a:t>
            </a:r>
          </a:p>
          <a:p>
            <a:r>
              <a:rPr lang="en-GB" dirty="0" smtClean="0"/>
              <a:t>The case study has been designed so that you can have practical experience of using each of the policies presented today</a:t>
            </a:r>
          </a:p>
          <a:p>
            <a:r>
              <a:rPr lang="en-GB" dirty="0" smtClean="0"/>
              <a:t>Those of you who have the blue bannered case study need to concentrate on how you would escalate the dispute between agencies</a:t>
            </a:r>
          </a:p>
          <a:p>
            <a:r>
              <a:rPr lang="en-GB" dirty="0" smtClean="0"/>
              <a:t>Those of you with the red bannered case study please concentrate on the FGM policy what action would you need to take</a:t>
            </a:r>
          </a:p>
          <a:p>
            <a:r>
              <a:rPr lang="en-GB" dirty="0" smtClean="0"/>
              <a:t>Those of you with the yellow bannered case study concentrate on the self harm policy what action would you need to take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72" y="5877272"/>
            <a:ext cx="6408067" cy="75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8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562</Words>
  <Application>Microsoft Office PowerPoint</Application>
  <PresentationFormat>On-screen Show (4:3)</PresentationFormat>
  <Paragraphs>51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Equity</vt:lpstr>
      <vt:lpstr>Acrobat Document</vt:lpstr>
      <vt:lpstr>Responding to Self-Harm: workshop</vt:lpstr>
      <vt:lpstr>The National Picture</vt:lpstr>
      <vt:lpstr>Self-harm as a coping mechanism</vt:lpstr>
      <vt:lpstr>Initial response best practice</vt:lpstr>
      <vt:lpstr>Local Context</vt:lpstr>
      <vt:lpstr>PowerPoint Presentation</vt:lpstr>
      <vt:lpstr>PowerPoint Presentation</vt:lpstr>
      <vt:lpstr>Critical Message</vt:lpstr>
      <vt:lpstr>Workshop element 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Self-Harm</dc:title>
  <dc:creator>Frake Clay</dc:creator>
  <cp:lastModifiedBy>Sanjiv Pattani</cp:lastModifiedBy>
  <cp:revision>15</cp:revision>
  <dcterms:created xsi:type="dcterms:W3CDTF">2015-08-26T11:39:07Z</dcterms:created>
  <dcterms:modified xsi:type="dcterms:W3CDTF">2015-09-28T14:40:12Z</dcterms:modified>
</cp:coreProperties>
</file>